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56" d="100"/>
          <a:sy n="56" d="100"/>
        </p:scale>
        <p:origin x="282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10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704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9117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062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8764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8168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79165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2093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565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599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dirty="0"/>
              <a:t>7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dirty="0"/>
              <a:t>7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69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dirty="0"/>
              <a:t>7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dirty="0"/>
              <a:t>7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dirty="0"/>
              <a:t>7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854952" cy="1065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33756" y="9416795"/>
            <a:ext cx="6190615" cy="0"/>
          </a:xfrm>
          <a:custGeom>
            <a:avLst/>
            <a:gdLst/>
            <a:ahLst/>
            <a:cxnLst/>
            <a:rect l="l" t="t" r="r" b="b"/>
            <a:pathLst>
              <a:path w="6190615">
                <a:moveTo>
                  <a:pt x="0" y="0"/>
                </a:moveTo>
                <a:lnTo>
                  <a:pt x="6190488" y="0"/>
                </a:lnTo>
              </a:path>
            </a:pathLst>
          </a:custGeom>
          <a:ln w="3175">
            <a:solidFill>
              <a:srgbClr val="9697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39"/>
            <a:ext cx="6172199" cy="1584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199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36614" y="9498014"/>
            <a:ext cx="11493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  <p:custDataLst>
              <p:tags r:id="rId7"/>
            </p:custDataLst>
          </p:nvPr>
        </p:nvSpPr>
        <p:spPr>
          <a:xfrm>
            <a:off x="320751" y="9488475"/>
            <a:ext cx="3768090" cy="2308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00338D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</a:pPr>
            <a:r>
              <a:rPr lang="en-US"/>
              <a:t>© 2017 KPMG Chartered Accountants, a Zambian Partnership and a member firm of the KPMG network of independent member firms affiliated with KPMG International Cooperative (“KPMG International”), a Swiss entity. All rights reserved.</a:t>
            </a:r>
          </a:p>
          <a:p>
            <a:pPr marL="12700" marR="5080">
              <a:lnSpc>
                <a:spcPct val="100000"/>
              </a:lnSpc>
            </a:pPr>
            <a:r>
              <a:rPr lang="en-US"/>
              <a:t>The KPMG name, logo and “cutting through complexity” are registered trademarks or trademarks of KPMG International.</a:t>
            </a:r>
            <a:endParaRPr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heelohamuwele@kpm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duchilandusakala@kpmg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842668" cy="99008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7160" y="609600"/>
            <a:ext cx="4684776" cy="57591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82980" y="909827"/>
            <a:ext cx="1496568" cy="5485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68755" y="5613225"/>
            <a:ext cx="1750695" cy="669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nancial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FFFFFF"/>
                </a:solidFill>
                <a:latin typeface="Arial"/>
                <a:cs typeface="Arial"/>
              </a:rPr>
              <a:t>em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Audit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en-ZA" sz="1200" dirty="0">
                <a:solidFill>
                  <a:srgbClr val="FFFFFF"/>
                </a:solidFill>
                <a:latin typeface="Arial"/>
                <a:cs typeface="Arial"/>
              </a:rPr>
              <a:t>27 June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1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lang="en-ZA" sz="1200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68755" y="1812560"/>
            <a:ext cx="2302510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>
              <a:defRPr/>
            </a:pPr>
            <a:r>
              <a:rPr lang="en-ZA" sz="2000" b="1" kern="0" dirty="0">
                <a:solidFill>
                  <a:schemeClr val="bg1"/>
                </a:solidFill>
              </a:rPr>
              <a:t>COMESA – Statistical Capacity Building Program</a:t>
            </a:r>
            <a:br>
              <a:rPr lang="en-ZA" sz="4800" kern="0" dirty="0">
                <a:solidFill>
                  <a:srgbClr val="00338D"/>
                </a:solidFill>
              </a:rPr>
            </a:br>
            <a:endParaRPr lang="en-ZA" sz="4800" kern="0" dirty="0">
              <a:solidFill>
                <a:srgbClr val="00338D"/>
              </a:solidFill>
              <a:latin typeface="KPMG Extralight" panose="020B030303020204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5765" y="3821910"/>
            <a:ext cx="253645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r>
              <a:rPr sz="14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letter</a:t>
            </a:r>
            <a:r>
              <a:rPr sz="14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the period ended</a:t>
            </a:r>
            <a:r>
              <a:rPr sz="14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31</a:t>
            </a:r>
            <a:r>
              <a:rPr sz="14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December 201</a:t>
            </a:r>
            <a:r>
              <a:rPr lang="en-ZA" sz="1400" b="1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600" y="1424295"/>
            <a:ext cx="1728470" cy="7920355"/>
          </a:xfrm>
          <a:custGeom>
            <a:avLst/>
            <a:gdLst/>
            <a:ahLst/>
            <a:cxnLst/>
            <a:rect l="l" t="t" r="r" b="b"/>
            <a:pathLst>
              <a:path w="1728470" h="7920355">
                <a:moveTo>
                  <a:pt x="0" y="7920227"/>
                </a:moveTo>
                <a:lnTo>
                  <a:pt x="1728216" y="7920227"/>
                </a:lnTo>
                <a:lnTo>
                  <a:pt x="1728216" y="0"/>
                </a:lnTo>
                <a:lnTo>
                  <a:pt x="0" y="0"/>
                </a:lnTo>
                <a:lnTo>
                  <a:pt x="0" y="7920227"/>
                </a:lnTo>
                <a:close/>
              </a:path>
            </a:pathLst>
          </a:custGeom>
          <a:solidFill>
            <a:srgbClr val="DCDD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0751" y="1468289"/>
            <a:ext cx="1584249" cy="25176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274320" algn="just">
              <a:lnSpc>
                <a:spcPct val="135000"/>
              </a:lnSpc>
            </a:pPr>
            <a:r>
              <a:rPr sz="900" b="1" spc="-1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con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tact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900" b="1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900" b="1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in</a:t>
            </a:r>
            <a:r>
              <a:rPr sz="900" b="1" spc="-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onne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b="1" spc="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900" b="1" spc="-2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r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</a:t>
            </a:r>
            <a:r>
              <a:rPr sz="900" b="1" spc="-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ZA" sz="900" b="1" dirty="0">
              <a:solidFill>
                <a:srgbClr val="0033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marR="274320" algn="just">
              <a:lnSpc>
                <a:spcPct val="135000"/>
              </a:lnSpc>
            </a:pP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lang="en-ZA" sz="900" b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Cheelo Hamuwele</a:t>
            </a:r>
          </a:p>
          <a:p>
            <a:pPr marL="12700" algn="just">
              <a:lnSpc>
                <a:spcPct val="100000"/>
              </a:lnSpc>
            </a:pP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Engagement</a:t>
            </a:r>
            <a:r>
              <a:rPr sz="900" spc="2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Partner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  <a:spcBef>
                <a:spcPts val="630"/>
              </a:spcBef>
            </a:pP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KPMG</a:t>
            </a:r>
            <a:r>
              <a:rPr lang="en-ZA" sz="900" i="1" spc="-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900" i="1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oun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  <a:spcBef>
                <a:spcPts val="600"/>
              </a:spcBef>
            </a:pP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Tel: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+260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211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372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</a:pPr>
            <a:r>
              <a:rPr lang="en-ZA" sz="900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cheelohamuwele</a:t>
            </a:r>
            <a:r>
              <a:rPr sz="900" u="sng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@kpmg</a:t>
            </a:r>
            <a:r>
              <a:rPr sz="900" u="sng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.com</a:t>
            </a:r>
            <a:endParaRPr sz="9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  <a:spcBef>
                <a:spcPts val="600"/>
              </a:spcBef>
            </a:pPr>
            <a:r>
              <a:rPr lang="en-ZA" sz="900" b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Phiri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</a:pP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ngage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spc="2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anage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  <a:spcBef>
                <a:spcPts val="600"/>
              </a:spcBef>
            </a:pP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KPMG</a:t>
            </a:r>
            <a:r>
              <a:rPr sz="900" i="1" spc="-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900" i="1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oun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900" i="1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900" i="1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  <a:spcBef>
                <a:spcPts val="600"/>
              </a:spcBef>
            </a:pP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Tel: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900" spc="1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r>
              <a:rPr sz="900" dirty="0">
                <a:solidFill>
                  <a:srgbClr val="0033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" algn="just">
              <a:lnSpc>
                <a:spcPct val="100000"/>
              </a:lnSpc>
            </a:pPr>
            <a:r>
              <a:rPr sz="900" u="sng" spc="5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900" u="sng" spc="-5" dirty="0" err="1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gphiri</a:t>
            </a:r>
            <a:r>
              <a:rPr sz="900" u="sng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@k</a:t>
            </a:r>
            <a:r>
              <a:rPr sz="900" u="sng" spc="-5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</a:t>
            </a:r>
            <a:r>
              <a:rPr sz="900" u="sng" spc="10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</a:t>
            </a:r>
            <a:r>
              <a:rPr sz="900" u="sng" spc="-5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g</a:t>
            </a:r>
            <a:r>
              <a:rPr sz="900" u="sng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.c</a:t>
            </a:r>
            <a:r>
              <a:rPr sz="900" u="sng" spc="-5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o</a:t>
            </a:r>
            <a:r>
              <a:rPr sz="900" u="sng" dirty="0">
                <a:solidFill>
                  <a:srgbClr val="007B9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20751" y="9488475"/>
            <a:ext cx="376809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lang="en-ZA" dirty="0"/>
              <a:t>8 KPMG</a:t>
            </a:r>
            <a:r>
              <a:rPr lang="en-ZA" spc="-20" dirty="0"/>
              <a:t> </a:t>
            </a:r>
            <a:r>
              <a:rPr spc="-15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29337"/>
              </p:ext>
            </p:extLst>
          </p:nvPr>
        </p:nvGraphicFramePr>
        <p:xfrm>
          <a:off x="2131441" y="1424295"/>
          <a:ext cx="3964783" cy="1646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2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650">
                <a:tc gridSpan="2">
                  <a:txBody>
                    <a:bodyPr/>
                    <a:lstStyle/>
                    <a:p>
                      <a:pPr marR="138430" algn="r">
                        <a:lnSpc>
                          <a:spcPct val="100000"/>
                        </a:lnSpc>
                      </a:pP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age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505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1. Execu</a:t>
                      </a:r>
                      <a:r>
                        <a:rPr sz="1100" spc="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100" spc="-1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100" spc="-3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100" spc="-25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100" spc="-2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100" spc="5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endParaRPr sz="11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ct val="100000"/>
                        </a:lnSpc>
                      </a:pPr>
                      <a:r>
                        <a:rPr lang="en-ZA" sz="1000" spc="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</a:t>
                      </a:r>
                      <a:r>
                        <a:rPr lang="en-ZA" sz="1000" dirty="0">
                          <a:latin typeface="Arial"/>
                          <a:cs typeface="Arial"/>
                        </a:rPr>
                        <a:t> 3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399"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udit</a:t>
                      </a:r>
                      <a:r>
                        <a:rPr sz="1100" spc="-2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bjectives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100" spc="-5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cope</a:t>
                      </a:r>
                      <a:r>
                        <a:rPr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perational</a:t>
                      </a:r>
                      <a:r>
                        <a:rPr sz="1100" spc="-4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100" spc="-15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100" spc="5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100" spc="-15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iew</a:t>
                      </a:r>
                      <a:endParaRPr sz="11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</a:pPr>
                      <a:r>
                        <a:rPr lang="en-ZA" sz="1000" dirty="0">
                          <a:latin typeface="Arial"/>
                          <a:cs typeface="Arial"/>
                        </a:rPr>
                        <a:t>4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259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3. Detailed</a:t>
                      </a:r>
                      <a:r>
                        <a:rPr sz="1100" spc="-35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100" dirty="0" err="1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ssessment</a:t>
                      </a:r>
                      <a:r>
                        <a:rPr sz="1100" spc="-3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100" spc="-1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prior</a:t>
                      </a:r>
                      <a:r>
                        <a:rPr sz="1100" spc="-3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spc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ear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lang="en-ZA" sz="1000" dirty="0">
                          <a:latin typeface="Arial"/>
                          <a:cs typeface="Arial"/>
                        </a:rPr>
                        <a:t>    5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259"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</a:pPr>
                      <a:r>
                        <a:rPr lang="en-ZA"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Performance Improvement Observations –</a:t>
                      </a:r>
                      <a:r>
                        <a:rPr lang="en-ZA" sz="110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ZA" sz="11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Current year</a:t>
                      </a:r>
                      <a:endParaRPr sz="110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3525">
                        <a:lnSpc>
                          <a:spcPct val="100000"/>
                        </a:lnSpc>
                      </a:pPr>
                      <a:r>
                        <a:rPr lang="en-ZA" sz="1000" dirty="0">
                          <a:latin typeface="Arial"/>
                          <a:cs typeface="Arial"/>
                        </a:rPr>
                        <a:t>    6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2587" y="1752645"/>
            <a:ext cx="6012180" cy="969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ZA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ZA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ZA"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</a:t>
            </a:r>
            <a:r>
              <a:rPr sz="105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behalf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Market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Eastern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Southern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Africa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(hereafter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“COMESA”)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Statistical Capacity Building Program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KPMG Chartered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Accountants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(hereafter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“KPMG”)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accordance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basis,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ZA"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African Development Bank (</a:t>
            </a:r>
            <a:r>
              <a:rPr lang="en-ZA" sz="1050"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AfDB</a:t>
            </a:r>
            <a:r>
              <a:rPr lang="en-ZA"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 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managed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COMESA-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Statistical Capacity Building program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Project.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320751" y="9488475"/>
            <a:ext cx="376809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lang="en-ZA" spc="-5" dirty="0"/>
              <a:t>8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2587" y="2828482"/>
            <a:ext cx="5934710" cy="25904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ocedu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2700" algn="just">
              <a:lnSpc>
                <a:spcPct val="100000"/>
              </a:lnSpc>
              <a:spcBef>
                <a:spcPts val="39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unds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been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dance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2700" algn="just">
              <a:lnSpc>
                <a:spcPct val="100000"/>
              </a:lnSpc>
              <a:spcBef>
                <a:spcPts val="40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respect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12700" algn="just">
              <a:lnSpc>
                <a:spcPct val="100000"/>
              </a:lnSpc>
              <a:spcBef>
                <a:spcPts val="39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ehen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</a:t>
            </a: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engagement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period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December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4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en-ZA"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05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65735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ego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ob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pos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ca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ego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d:</a:t>
            </a:r>
            <a:endParaRPr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587" y="8457958"/>
            <a:ext cx="6168961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  <a:r>
              <a:rPr lang="en-ZA"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vera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out,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overall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respect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roject's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23265"/>
              </p:ext>
            </p:extLst>
          </p:nvPr>
        </p:nvGraphicFramePr>
        <p:xfrm>
          <a:off x="382587" y="5585395"/>
          <a:ext cx="6191313" cy="276371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9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758">
                <a:tc>
                  <a:txBody>
                    <a:bodyPr/>
                    <a:lstStyle/>
                    <a:p>
                      <a:pPr marL="292100">
                        <a:lnSpc>
                          <a:spcPct val="100000"/>
                        </a:lnSpc>
                      </a:pPr>
                      <a:r>
                        <a:rPr sz="900" dirty="0"/>
                        <a:t>Rating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900" dirty="0"/>
                        <a:t>Definition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1065">
                <a:tc>
                  <a:txBody>
                    <a:bodyPr/>
                    <a:lstStyle/>
                    <a:p>
                      <a:pPr marL="38735" marR="309880">
                        <a:lnSpc>
                          <a:spcPct val="111100"/>
                        </a:lnSpc>
                      </a:pPr>
                      <a:r>
                        <a:rPr sz="1050" dirty="0"/>
                        <a:t>Significant deficiency</a:t>
                      </a:r>
                      <a:endParaRPr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" marR="252729" algn="just">
                        <a:lnSpc>
                          <a:spcPct val="111100"/>
                        </a:lnSpc>
                      </a:pPr>
                      <a:r>
                        <a:rPr sz="1050" dirty="0"/>
                        <a:t>A 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ignif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a</a:t>
                      </a:r>
                      <a:r>
                        <a:rPr sz="1050" spc="-10" dirty="0"/>
                        <a:t>n</a:t>
                      </a:r>
                      <a:r>
                        <a:rPr sz="1050" dirty="0"/>
                        <a:t>t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y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internal</a:t>
                      </a:r>
                      <a:r>
                        <a:rPr sz="1050" spc="-2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ontrol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is</a:t>
                      </a:r>
                      <a:r>
                        <a:rPr sz="1050" spc="-5" dirty="0"/>
                        <a:t> </a:t>
                      </a:r>
                      <a:r>
                        <a:rPr sz="1050" dirty="0"/>
                        <a:t>a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y</a:t>
                      </a:r>
                      <a:r>
                        <a:rPr sz="1050" spc="-30" dirty="0"/>
                        <a:t> </a:t>
                      </a:r>
                      <a:r>
                        <a:rPr sz="1050" dirty="0"/>
                        <a:t>or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binat</a:t>
                      </a:r>
                      <a:r>
                        <a:rPr sz="1050" spc="5" dirty="0"/>
                        <a:t>i</a:t>
                      </a:r>
                      <a:r>
                        <a:rPr sz="1050" dirty="0"/>
                        <a:t>on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of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ies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internal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ontrol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that,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in our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profe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ion</a:t>
                      </a:r>
                      <a:r>
                        <a:rPr sz="1050" spc="-10" dirty="0"/>
                        <a:t>a</a:t>
                      </a:r>
                      <a:r>
                        <a:rPr sz="1050" dirty="0"/>
                        <a:t>l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judg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ent,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is</a:t>
                      </a:r>
                      <a:r>
                        <a:rPr sz="1050" spc="-5" dirty="0"/>
                        <a:t> </a:t>
                      </a:r>
                      <a:r>
                        <a:rPr sz="1050" dirty="0"/>
                        <a:t>of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uffi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ient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portan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e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to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erit</a:t>
                      </a:r>
                      <a:r>
                        <a:rPr sz="1050" spc="-25" dirty="0"/>
                        <a:t> </a:t>
                      </a:r>
                      <a:r>
                        <a:rPr sz="1050" dirty="0"/>
                        <a:t>the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attent</a:t>
                      </a:r>
                      <a:r>
                        <a:rPr sz="1050" spc="5" dirty="0"/>
                        <a:t>i</a:t>
                      </a:r>
                      <a:r>
                        <a:rPr sz="1050" dirty="0"/>
                        <a:t>on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of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tho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e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harged</a:t>
                      </a:r>
                      <a:r>
                        <a:rPr sz="1050" spc="-20" dirty="0"/>
                        <a:t> </a:t>
                      </a:r>
                      <a:r>
                        <a:rPr sz="1050" spc="-15" dirty="0"/>
                        <a:t>w</a:t>
                      </a:r>
                      <a:r>
                        <a:rPr sz="1050" dirty="0"/>
                        <a:t>ith go</a:t>
                      </a:r>
                      <a:r>
                        <a:rPr sz="1050" spc="-10" dirty="0"/>
                        <a:t>v</a:t>
                      </a:r>
                      <a:r>
                        <a:rPr sz="1050" dirty="0"/>
                        <a:t>ernan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e.</a:t>
                      </a:r>
                      <a:endParaRPr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047">
                <a:tc>
                  <a:txBody>
                    <a:bodyPr/>
                    <a:lstStyle/>
                    <a:p>
                      <a:pPr marL="38735" marR="334010">
                        <a:lnSpc>
                          <a:spcPct val="111100"/>
                        </a:lnSpc>
                      </a:pPr>
                      <a:r>
                        <a:rPr sz="1050" dirty="0"/>
                        <a:t>Control deficiency</a:t>
                      </a:r>
                      <a:endParaRPr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" algn="just">
                        <a:lnSpc>
                          <a:spcPct val="100000"/>
                        </a:lnSpc>
                      </a:pPr>
                      <a:r>
                        <a:rPr sz="1050" dirty="0"/>
                        <a:t>A 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y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internal</a:t>
                      </a:r>
                      <a:r>
                        <a:rPr sz="1050" spc="-2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ontrol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e</a:t>
                      </a:r>
                      <a:r>
                        <a:rPr sz="1050" spc="-20" dirty="0"/>
                        <a:t>x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ts</a:t>
                      </a:r>
                      <a:r>
                        <a:rPr sz="1050" spc="-5" dirty="0"/>
                        <a:t> </a:t>
                      </a:r>
                      <a:r>
                        <a:rPr sz="1050" spc="-15" dirty="0"/>
                        <a:t>w</a:t>
                      </a:r>
                      <a:r>
                        <a:rPr sz="1050" dirty="0"/>
                        <a:t>hen:</a:t>
                      </a:r>
                    </a:p>
                    <a:p>
                      <a:pPr marL="382270" marR="227965" indent="-342900" algn="just">
                        <a:lnSpc>
                          <a:spcPct val="111100"/>
                        </a:lnSpc>
                        <a:spcBef>
                          <a:spcPts val="395"/>
                        </a:spcBef>
                        <a:buFont typeface="Symbol"/>
                        <a:buChar char=""/>
                        <a:tabLst>
                          <a:tab pos="382905" algn="l"/>
                        </a:tabLst>
                      </a:pPr>
                      <a:r>
                        <a:rPr sz="1050" dirty="0"/>
                        <a:t>a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ontrol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is</a:t>
                      </a:r>
                      <a:r>
                        <a:rPr sz="1050" spc="-5" dirty="0"/>
                        <a:t> </a:t>
                      </a:r>
                      <a:r>
                        <a:rPr sz="1050" dirty="0"/>
                        <a:t>de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igned,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ple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ented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or operated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in 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u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h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a</a:t>
                      </a:r>
                      <a:r>
                        <a:rPr sz="1050" spc="-10" dirty="0"/>
                        <a:t> </a:t>
                      </a:r>
                      <a:r>
                        <a:rPr sz="1050" spc="-15" dirty="0"/>
                        <a:t>w</a:t>
                      </a:r>
                      <a:r>
                        <a:rPr sz="1050" dirty="0"/>
                        <a:t>ay</a:t>
                      </a:r>
                      <a:r>
                        <a:rPr sz="1050" spc="5" dirty="0"/>
                        <a:t> </a:t>
                      </a:r>
                      <a:r>
                        <a:rPr sz="1050" dirty="0"/>
                        <a:t>that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it is</a:t>
                      </a:r>
                      <a:r>
                        <a:rPr sz="1050" spc="-5" dirty="0"/>
                        <a:t> </a:t>
                      </a:r>
                      <a:r>
                        <a:rPr sz="1050" dirty="0"/>
                        <a:t>unable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to pre</a:t>
                      </a:r>
                      <a:r>
                        <a:rPr sz="1050" spc="-10" dirty="0"/>
                        <a:t>v</a:t>
                      </a:r>
                      <a:r>
                        <a:rPr sz="1050" dirty="0"/>
                        <a:t>ent,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or dete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t</a:t>
                      </a:r>
                      <a:r>
                        <a:rPr sz="1050" spc="-25" dirty="0"/>
                        <a:t> </a:t>
                      </a:r>
                      <a:r>
                        <a:rPr sz="1050" dirty="0"/>
                        <a:t>and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orre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t,</a:t>
                      </a:r>
                      <a:r>
                        <a:rPr sz="1050" spc="-20" dirty="0"/>
                        <a:t> 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tate</a:t>
                      </a:r>
                      <a:r>
                        <a:rPr sz="1050" spc="-5" dirty="0"/>
                        <a:t>m</a:t>
                      </a:r>
                      <a:r>
                        <a:rPr sz="1050" dirty="0"/>
                        <a:t>ents</a:t>
                      </a:r>
                      <a:r>
                        <a:rPr sz="1050" spc="-40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the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f</a:t>
                      </a:r>
                      <a:r>
                        <a:rPr sz="1050" spc="5" dirty="0"/>
                        <a:t>i</a:t>
                      </a:r>
                      <a:r>
                        <a:rPr sz="1050" dirty="0"/>
                        <a:t>nan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ial</a:t>
                      </a:r>
                      <a:r>
                        <a:rPr sz="1050" spc="-35" dirty="0"/>
                        <a:t> 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tate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ents</a:t>
                      </a:r>
                      <a:r>
                        <a:rPr sz="1050" spc="-40" dirty="0"/>
                        <a:t> </a:t>
                      </a:r>
                      <a:r>
                        <a:rPr sz="1050" dirty="0"/>
                        <a:t>on a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t</a:t>
                      </a:r>
                      <a:r>
                        <a:rPr sz="1050" spc="5" dirty="0"/>
                        <a:t>im</a:t>
                      </a:r>
                      <a:r>
                        <a:rPr sz="1050" dirty="0"/>
                        <a:t>ely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ba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;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or</a:t>
                      </a:r>
                    </a:p>
                    <a:p>
                      <a:pPr marL="382270" marR="39370" indent="-342900" algn="just">
                        <a:lnSpc>
                          <a:spcPct val="111100"/>
                        </a:lnSpc>
                        <a:spcBef>
                          <a:spcPts val="405"/>
                        </a:spcBef>
                        <a:buFont typeface="Symbol"/>
                        <a:buChar char=""/>
                        <a:tabLst>
                          <a:tab pos="382905" algn="l"/>
                        </a:tabLst>
                      </a:pPr>
                      <a:r>
                        <a:rPr sz="1050" dirty="0"/>
                        <a:t>a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ontrol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ne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e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ary</a:t>
                      </a:r>
                      <a:r>
                        <a:rPr sz="1050" spc="-30" dirty="0"/>
                        <a:t> </a:t>
                      </a:r>
                      <a:r>
                        <a:rPr sz="1050" dirty="0"/>
                        <a:t>to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pre</a:t>
                      </a:r>
                      <a:r>
                        <a:rPr sz="1050" spc="-10" dirty="0"/>
                        <a:t>v</a:t>
                      </a:r>
                      <a:r>
                        <a:rPr sz="1050" dirty="0"/>
                        <a:t>ent,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or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dete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t</a:t>
                      </a:r>
                      <a:r>
                        <a:rPr sz="1050" spc="-25" dirty="0"/>
                        <a:t> </a:t>
                      </a:r>
                      <a:r>
                        <a:rPr sz="1050" dirty="0"/>
                        <a:t>and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orre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t,</a:t>
                      </a:r>
                      <a:r>
                        <a:rPr sz="1050" spc="-20" dirty="0"/>
                        <a:t> 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tate</a:t>
                      </a:r>
                      <a:r>
                        <a:rPr sz="1050" spc="5" dirty="0"/>
                        <a:t>m</a:t>
                      </a:r>
                      <a:r>
                        <a:rPr sz="1050" spc="-10" dirty="0"/>
                        <a:t>e</a:t>
                      </a:r>
                      <a:r>
                        <a:rPr sz="1050" dirty="0"/>
                        <a:t>nts</a:t>
                      </a:r>
                      <a:r>
                        <a:rPr sz="1050" spc="-40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the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f</a:t>
                      </a:r>
                      <a:r>
                        <a:rPr sz="1050" spc="5" dirty="0"/>
                        <a:t>i</a:t>
                      </a:r>
                      <a:r>
                        <a:rPr sz="1050" dirty="0"/>
                        <a:t>nan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ial</a:t>
                      </a:r>
                      <a:r>
                        <a:rPr sz="1050" spc="-35" dirty="0"/>
                        <a:t> 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tate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ents on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a ti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ely</a:t>
                      </a:r>
                      <a:r>
                        <a:rPr sz="1050" spc="-30" dirty="0"/>
                        <a:t> </a:t>
                      </a:r>
                      <a:r>
                        <a:rPr sz="1050" dirty="0"/>
                        <a:t>ba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is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is</a:t>
                      </a:r>
                      <a:r>
                        <a:rPr sz="1050" spc="-5" dirty="0"/>
                        <a:t> 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i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ing.</a:t>
                      </a:r>
                      <a:endParaRPr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842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sz="1050" spc="-5" dirty="0"/>
                        <a:t>O</a:t>
                      </a:r>
                      <a:r>
                        <a:rPr sz="1050" dirty="0"/>
                        <a:t>th</a:t>
                      </a:r>
                      <a:r>
                        <a:rPr sz="1050" spc="5" dirty="0"/>
                        <a:t>e</a:t>
                      </a:r>
                      <a:r>
                        <a:rPr sz="1050" dirty="0"/>
                        <a:t>r matter</a:t>
                      </a:r>
                      <a:endParaRPr sz="105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70" marR="202565" algn="just">
                        <a:lnSpc>
                          <a:spcPct val="111100"/>
                        </a:lnSpc>
                      </a:pPr>
                      <a:r>
                        <a:rPr sz="1050" dirty="0"/>
                        <a:t>An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other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atter</a:t>
                      </a:r>
                      <a:r>
                        <a:rPr sz="1050" spc="-25" dirty="0"/>
                        <a:t> </a:t>
                      </a:r>
                      <a:r>
                        <a:rPr sz="1050" dirty="0"/>
                        <a:t>is</a:t>
                      </a:r>
                      <a:r>
                        <a:rPr sz="1050" spc="-5" dirty="0"/>
                        <a:t> </a:t>
                      </a:r>
                      <a:r>
                        <a:rPr sz="1050" dirty="0"/>
                        <a:t>a 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y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ad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ini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trat</a:t>
                      </a:r>
                      <a:r>
                        <a:rPr sz="1050" spc="5" dirty="0"/>
                        <a:t>i</a:t>
                      </a:r>
                      <a:r>
                        <a:rPr sz="1050" spc="-10" dirty="0"/>
                        <a:t>v</a:t>
                      </a:r>
                      <a:r>
                        <a:rPr sz="1050" dirty="0"/>
                        <a:t>e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pro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e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es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that,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in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our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profe</a:t>
                      </a:r>
                      <a:r>
                        <a:rPr sz="1050" spc="5" dirty="0"/>
                        <a:t>ss</a:t>
                      </a:r>
                      <a:r>
                        <a:rPr sz="1050" dirty="0"/>
                        <a:t>ional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judg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ent,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does not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m</a:t>
                      </a:r>
                      <a:r>
                        <a:rPr sz="1050" dirty="0"/>
                        <a:t>eet</a:t>
                      </a:r>
                      <a:r>
                        <a:rPr sz="1050" spc="-25" dirty="0"/>
                        <a:t> </a:t>
                      </a:r>
                      <a:r>
                        <a:rPr sz="1050" dirty="0"/>
                        <a:t>the</a:t>
                      </a:r>
                      <a:r>
                        <a:rPr sz="1050" spc="-10" dirty="0"/>
                        <a:t> </a:t>
                      </a:r>
                      <a:r>
                        <a:rPr sz="1050" dirty="0"/>
                        <a:t>def</a:t>
                      </a:r>
                      <a:r>
                        <a:rPr sz="1050" spc="5" dirty="0"/>
                        <a:t>i</a:t>
                      </a:r>
                      <a:r>
                        <a:rPr sz="1050" dirty="0"/>
                        <a:t>nit</a:t>
                      </a:r>
                      <a:r>
                        <a:rPr sz="1050" spc="5" dirty="0"/>
                        <a:t>i</a:t>
                      </a:r>
                      <a:r>
                        <a:rPr sz="1050" dirty="0"/>
                        <a:t>on</a:t>
                      </a:r>
                      <a:r>
                        <a:rPr sz="1050" spc="-35" dirty="0"/>
                        <a:t> </a:t>
                      </a:r>
                      <a:r>
                        <a:rPr sz="1050" dirty="0"/>
                        <a:t>of a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s</a:t>
                      </a:r>
                      <a:r>
                        <a:rPr sz="1050" dirty="0"/>
                        <a:t>ignif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ant</a:t>
                      </a:r>
                      <a:r>
                        <a:rPr sz="1050" spc="-45" dirty="0"/>
                        <a:t> </a:t>
                      </a:r>
                      <a:r>
                        <a:rPr sz="1050" dirty="0"/>
                        <a:t>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y</a:t>
                      </a:r>
                      <a:r>
                        <a:rPr sz="1050" spc="-30" dirty="0"/>
                        <a:t> </a:t>
                      </a:r>
                      <a:r>
                        <a:rPr sz="1050" dirty="0"/>
                        <a:t>or</a:t>
                      </a:r>
                      <a:r>
                        <a:rPr sz="1050" spc="-10" dirty="0"/>
                        <a:t> </a:t>
                      </a:r>
                      <a:r>
                        <a:rPr sz="1050" spc="5" dirty="0"/>
                        <a:t>c</a:t>
                      </a:r>
                      <a:r>
                        <a:rPr sz="1050" dirty="0"/>
                        <a:t>ontrol</a:t>
                      </a:r>
                      <a:r>
                        <a:rPr sz="1050" spc="-20" dirty="0"/>
                        <a:t> </a:t>
                      </a:r>
                      <a:r>
                        <a:rPr sz="1050" dirty="0"/>
                        <a:t>def</a:t>
                      </a:r>
                      <a:r>
                        <a:rPr sz="1050" spc="5" dirty="0"/>
                        <a:t>ic</a:t>
                      </a:r>
                      <a:r>
                        <a:rPr sz="1050" dirty="0"/>
                        <a:t>ien</a:t>
                      </a:r>
                      <a:r>
                        <a:rPr sz="1050" spc="5" dirty="0"/>
                        <a:t>c</a:t>
                      </a:r>
                      <a:r>
                        <a:rPr sz="1050" spc="-10" dirty="0"/>
                        <a:t>y</a:t>
                      </a:r>
                      <a:r>
                        <a:rPr sz="1050" dirty="0"/>
                        <a:t>.</a:t>
                      </a:r>
                      <a:endParaRPr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20751" y="1276973"/>
            <a:ext cx="3429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R="165735" algn="just">
              <a:spcAft>
                <a:spcPts val="0"/>
              </a:spcAft>
              <a:tabLst>
                <a:tab pos="-457200" algn="l"/>
              </a:tabLst>
            </a:pPr>
            <a:r>
              <a:rPr lang="en-GB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GB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GB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EXECUTIVE SUMMARY</a:t>
            </a:r>
            <a:endParaRPr lang="en-Z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1652" y="1290353"/>
            <a:ext cx="6233795" cy="6237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ghts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39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762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contains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recommendation,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sz="105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Grading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observations.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summarised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</a:t>
            </a: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 Detailed assessment.</a:t>
            </a: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lvl="1" algn="just">
              <a:lnSpc>
                <a:spcPct val="100000"/>
              </a:lnSpc>
              <a:tabLst>
                <a:tab pos="212725" algn="l"/>
              </a:tabLst>
            </a:pPr>
            <a:r>
              <a:rPr lang="en-ZA"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ood</a:t>
            </a:r>
            <a:r>
              <a:rPr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</a:t>
            </a:r>
            <a:r>
              <a:rPr sz="105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ved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16890" algn="just">
              <a:lnSpc>
                <a:spcPct val="100000"/>
              </a:lnSpc>
              <a:spcBef>
                <a:spcPts val="39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authorised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</a:t>
            </a:r>
            <a:r>
              <a:rPr lang="en-ZA"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African Development Bank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COMESA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 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anual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2012;</a:t>
            </a:r>
          </a:p>
          <a:p>
            <a:pPr marL="12700" algn="just">
              <a:lnSpc>
                <a:spcPct val="100000"/>
              </a:lnSpc>
              <a:spcBef>
                <a:spcPts val="40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appropriate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adequate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manual;</a:t>
            </a:r>
          </a:p>
          <a:p>
            <a:pPr marL="58419" marR="5080" indent="-45720" algn="just">
              <a:lnSpc>
                <a:spcPct val="100000"/>
              </a:lnSpc>
              <a:spcBef>
                <a:spcPts val="39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Capacity Building Program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utilised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accordance</a:t>
            </a:r>
            <a:r>
              <a:rPr sz="10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purposes of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Project.</a:t>
            </a:r>
          </a:p>
          <a:p>
            <a:pPr marL="12700" algn="just">
              <a:lnSpc>
                <a:spcPct val="100000"/>
              </a:lnSpc>
              <a:spcBef>
                <a:spcPts val="385"/>
              </a:spcBef>
            </a:pP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plans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project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annually. We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reviewed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plans,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2700" marR="269240" algn="just">
              <a:lnSpc>
                <a:spcPct val="100000"/>
              </a:lnSpc>
              <a:spcBef>
                <a:spcPts val="40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necessary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supporting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respect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ac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12700" marR="6985" algn="just">
              <a:lnSpc>
                <a:spcPct val="100000"/>
              </a:lnSpc>
              <a:spcBef>
                <a:spcPts val="39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compliant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COMESA and the 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African Development Bank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activities.</a:t>
            </a: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lvl="1" algn="just">
              <a:lnSpc>
                <a:spcPct val="100000"/>
              </a:lnSpc>
              <a:tabLst>
                <a:tab pos="212725" algn="l"/>
              </a:tabLst>
            </a:pPr>
            <a:r>
              <a:rPr lang="en-ZA"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 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sz="1050" b="1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</a:t>
            </a:r>
            <a:r>
              <a:rPr sz="105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39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anage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ZA"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SCB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o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84785" indent="-172085" algn="just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185420" algn="l"/>
              </a:tabLst>
            </a:pPr>
            <a:r>
              <a:rPr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sz="1050"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</a:p>
          <a:p>
            <a:pPr marL="184785" indent="-172085" algn="just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185420" algn="l"/>
              </a:tabLst>
            </a:pP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ego</a:t>
            </a:r>
            <a:r>
              <a:rPr sz="10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uget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84785" indent="-172085" algn="just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185420" algn="l"/>
              </a:tabLst>
            </a:pP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Clement </a:t>
            </a:r>
            <a:r>
              <a:rPr lang="en-ZA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Kanyama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Budget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nance</a:t>
            </a:r>
            <a:endParaRPr lang="en-ZA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4785" indent="-172085" algn="just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185420" algn="l"/>
              </a:tabLst>
            </a:pP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Martha </a:t>
            </a:r>
            <a:r>
              <a:rPr lang="en-ZA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Elimu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Acting Director (Human Resource and Management)</a:t>
            </a:r>
          </a:p>
          <a:p>
            <a:pPr marL="184785" indent="-172085" algn="just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185420" algn="l"/>
              </a:tabLst>
            </a:pPr>
            <a:r>
              <a:rPr lang="en-ZA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Themba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Munalula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Senior Statistician</a:t>
            </a:r>
          </a:p>
          <a:p>
            <a:pPr marL="184785" indent="-172085" algn="just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185420" algn="l"/>
              </a:tabLst>
            </a:pP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Happy </a:t>
            </a:r>
            <a:r>
              <a:rPr lang="en-ZA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Bota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Statistician</a:t>
            </a:r>
          </a:p>
          <a:p>
            <a:pPr marL="184785" indent="-172085" algn="just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185420" algn="l"/>
              </a:tabLst>
            </a:pP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Thandiwe Lungu (Ms) – Project Accountant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0751" y="9488475"/>
            <a:ext cx="376809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lang="en-ZA" spc="-5" dirty="0"/>
              <a:t>8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1935" y="1905000"/>
            <a:ext cx="6202680" cy="5478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020" lvl="1">
              <a:lnSpc>
                <a:spcPct val="100000"/>
              </a:lnSpc>
              <a:tabLst>
                <a:tab pos="233045" algn="l"/>
              </a:tabLst>
            </a:pPr>
            <a:r>
              <a:rPr lang="en-ZA"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bj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</a:t>
            </a:r>
            <a:r>
              <a:rPr sz="105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/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9"/>
              </a:spcBef>
              <a:buFont typeface="Times New Roman"/>
              <a:buAutoNum type="arabicPeriod"/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engag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be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lvl="2">
              <a:lnSpc>
                <a:spcPct val="100000"/>
              </a:lnSpc>
              <a:tabLst>
                <a:tab pos="334010" algn="l"/>
              </a:tabLst>
            </a:pPr>
            <a:r>
              <a:rPr lang="en-ZA"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 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bj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sz="105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marR="272415">
              <a:lnSpc>
                <a:spcPct val="100000"/>
              </a:lnSpc>
              <a:spcBef>
                <a:spcPts val="395"/>
              </a:spcBef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anage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ngs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lvl="2">
              <a:lnSpc>
                <a:spcPct val="100000"/>
              </a:lnSpc>
              <a:tabLst>
                <a:tab pos="334010" algn="l"/>
              </a:tabLst>
            </a:pPr>
            <a:r>
              <a:rPr lang="en-ZA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 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Scope: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marR="68580">
              <a:lnSpc>
                <a:spcPct val="100000"/>
              </a:lnSpc>
              <a:spcBef>
                <a:spcPts val="395"/>
              </a:spcBef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Capacity Building 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period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December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wish to record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appreciation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to us by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management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staff. 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purpose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to express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not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financial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 of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COMESA-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Capacity Building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period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December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respects,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accordance</a:t>
            </a:r>
            <a:r>
              <a:rPr sz="10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modified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basis,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COMESA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COMESA 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African Development Bank.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marR="5080">
              <a:lnSpc>
                <a:spcPct val="100000"/>
              </a:lnSpc>
              <a:spcBef>
                <a:spcPts val="405"/>
              </a:spcBef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con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order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establish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nature,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timing and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auditing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expressing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financial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statements.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audit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financial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ended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December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necessarily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selective tests of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records.</a:t>
            </a:r>
          </a:p>
          <a:p>
            <a:pPr marL="33020">
              <a:lnSpc>
                <a:spcPct val="100000"/>
              </a:lnSpc>
              <a:spcBef>
                <a:spcPts val="395"/>
              </a:spcBef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sz="10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  <a:p>
            <a:pPr marL="33020">
              <a:lnSpc>
                <a:spcPct val="100000"/>
              </a:lnSpc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ons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anage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</a:t>
            </a:r>
          </a:p>
          <a:p>
            <a:pPr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 lvl="1">
              <a:lnSpc>
                <a:spcPct val="100000"/>
              </a:lnSpc>
              <a:tabLst>
                <a:tab pos="233045" algn="l"/>
              </a:tabLst>
            </a:pPr>
            <a:r>
              <a:rPr lang="en-ZA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  </a:t>
            </a:r>
            <a:r>
              <a:rPr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">
              <a:lnSpc>
                <a:spcPct val="100000"/>
              </a:lnSpc>
              <a:spcBef>
                <a:spcPts val="395"/>
              </a:spcBef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</a:t>
            </a:r>
            <a:r>
              <a:rPr sz="105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sz="105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acco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dance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.</a:t>
            </a:r>
          </a:p>
          <a:p>
            <a:pPr>
              <a:lnSpc>
                <a:spcPct val="100000"/>
              </a:lnSpc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xfrm>
            <a:off x="320751" y="9488475"/>
            <a:ext cx="376809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lang="en-ZA" spc="-5" dirty="0"/>
              <a:t>8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</a:t>
            </a:r>
          </a:p>
        </p:txBody>
      </p:sp>
      <p:sp>
        <p:nvSpPr>
          <p:cNvPr id="5" name="Rectangle 4"/>
          <p:cNvSpPr/>
          <p:nvPr/>
        </p:nvSpPr>
        <p:spPr>
          <a:xfrm>
            <a:off x="331935" y="1188227"/>
            <a:ext cx="65260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5735" algn="just">
              <a:spcAft>
                <a:spcPts val="0"/>
              </a:spcAft>
              <a:tabLst>
                <a:tab pos="-457200" algn="l"/>
              </a:tabLst>
            </a:pPr>
            <a:r>
              <a:rPr lang="en-GB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AUDIT OBJECTIVES, SCOPE AND OPERATIONAL OVERVIEW</a:t>
            </a:r>
            <a:endParaRPr lang="en-ZA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9132" y="1248975"/>
            <a:ext cx="6191250" cy="276999"/>
          </a:xfrm>
          <a:prstGeom prst="rect">
            <a:avLst/>
          </a:prstGeom>
          <a:solidFill>
            <a:srgbClr val="DCDDDD"/>
          </a:solidFill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lang="en-ZA" b="1" dirty="0">
                <a:latin typeface="Arial"/>
                <a:cs typeface="Arial"/>
              </a:rPr>
              <a:t>3. DETAILED ASSESSMENT PRIOR YEAR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0751" y="9488475"/>
            <a:ext cx="376809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lang="en-ZA" spc="-5" dirty="0"/>
              <a:t>8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49314" y="9498014"/>
            <a:ext cx="8953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00338D"/>
                </a:solidFill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2"/>
          <p:cNvSpPr txBox="1"/>
          <p:nvPr/>
        </p:nvSpPr>
        <p:spPr>
          <a:xfrm>
            <a:off x="384175" y="1689575"/>
            <a:ext cx="6191250" cy="169277"/>
          </a:xfrm>
          <a:prstGeom prst="rect">
            <a:avLst/>
          </a:prstGeom>
          <a:solidFill>
            <a:srgbClr val="DCDDDD"/>
          </a:solidFill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lang="en-ZA" sz="1100" b="1" dirty="0">
                <a:latin typeface="Arial"/>
                <a:cs typeface="Arial"/>
              </a:rPr>
              <a:t>No issues were noted </a:t>
            </a:r>
            <a:endParaRPr sz="1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9132" y="1248975"/>
            <a:ext cx="6191250" cy="276999"/>
          </a:xfrm>
          <a:prstGeom prst="rect">
            <a:avLst/>
          </a:prstGeom>
          <a:solidFill>
            <a:srgbClr val="DCDDDD"/>
          </a:solidFill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lang="en-ZA" b="1" dirty="0">
                <a:latin typeface="Arial"/>
                <a:cs typeface="Arial"/>
              </a:rPr>
              <a:t>4. </a:t>
            </a:r>
            <a:r>
              <a:rPr lang="en-ZA" sz="1600" b="1" dirty="0">
                <a:latin typeface="Arial"/>
                <a:cs typeface="Arial"/>
              </a:rPr>
              <a:t>Performance Improvement Observations –Current year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320751" y="9488475"/>
            <a:ext cx="376809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spc="-5" dirty="0"/>
              <a:t>201</a:t>
            </a:r>
            <a:r>
              <a:rPr lang="en-ZA" spc="-5" dirty="0"/>
              <a:t>8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Cha</a:t>
            </a:r>
            <a:r>
              <a:rPr dirty="0"/>
              <a:t>rt</a:t>
            </a:r>
            <a:r>
              <a:rPr spc="-5" dirty="0"/>
              <a:t>e</a:t>
            </a:r>
            <a:r>
              <a:rPr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25" dirty="0"/>
              <a:t> </a:t>
            </a:r>
            <a:r>
              <a:rPr dirty="0"/>
              <a:t>Acc</a:t>
            </a:r>
            <a:r>
              <a:rPr spc="-5" dirty="0"/>
              <a:t>oun</a:t>
            </a:r>
            <a:r>
              <a:rPr dirty="0"/>
              <a:t>t</a:t>
            </a:r>
            <a:r>
              <a:rPr spc="-5" dirty="0"/>
              <a:t>an</a:t>
            </a:r>
            <a:r>
              <a:rPr dirty="0"/>
              <a:t>t</a:t>
            </a:r>
            <a:r>
              <a:rPr spc="-15" dirty="0"/>
              <a:t>s</a:t>
            </a:r>
            <a:r>
              <a:rPr dirty="0"/>
              <a:t>,</a:t>
            </a:r>
            <a:r>
              <a:rPr spc="-20" dirty="0"/>
              <a:t> </a:t>
            </a:r>
            <a:r>
              <a:rPr dirty="0"/>
              <a:t>a</a:t>
            </a:r>
            <a:r>
              <a:rPr spc="-15" dirty="0"/>
              <a:t> </a:t>
            </a:r>
            <a:r>
              <a:rPr dirty="0"/>
              <a:t>Z</a:t>
            </a:r>
            <a:r>
              <a:rPr spc="-5" dirty="0"/>
              <a:t>a</a:t>
            </a:r>
            <a:r>
              <a:rPr spc="10" dirty="0"/>
              <a:t>m</a:t>
            </a:r>
            <a:r>
              <a:rPr spc="-5" dirty="0"/>
              <a:t>b</a:t>
            </a:r>
            <a:r>
              <a:rPr spc="5" dirty="0"/>
              <a:t>i</a:t>
            </a:r>
            <a:r>
              <a:rPr spc="-5" dirty="0"/>
              <a:t>a</a:t>
            </a:r>
            <a:r>
              <a:rPr dirty="0"/>
              <a:t>n</a:t>
            </a:r>
            <a:r>
              <a:rPr spc="-50" dirty="0"/>
              <a:t> </a:t>
            </a:r>
            <a:r>
              <a:rPr dirty="0"/>
              <a:t>P</a:t>
            </a:r>
            <a:r>
              <a:rPr spc="-5" dirty="0"/>
              <a:t>a</a:t>
            </a:r>
            <a:r>
              <a:rPr dirty="0"/>
              <a:t>rt</a:t>
            </a:r>
            <a:r>
              <a:rPr spc="-5" dirty="0"/>
              <a:t>ne</a:t>
            </a:r>
            <a:r>
              <a:rPr dirty="0"/>
              <a:t>r</a:t>
            </a:r>
            <a:r>
              <a:rPr spc="-15" dirty="0"/>
              <a:t>s</a:t>
            </a:r>
            <a:r>
              <a:rPr spc="-5" dirty="0"/>
              <a:t>h</a:t>
            </a:r>
            <a:r>
              <a:rPr spc="5" dirty="0"/>
              <a:t>i</a:t>
            </a:r>
            <a:r>
              <a:rPr dirty="0"/>
              <a:t>p</a:t>
            </a:r>
            <a:r>
              <a:rPr spc="-25" dirty="0"/>
              <a:t> </a:t>
            </a:r>
            <a:r>
              <a:rPr spc="-5" dirty="0"/>
              <a:t>an</a:t>
            </a:r>
            <a:r>
              <a:rPr dirty="0"/>
              <a:t>d</a:t>
            </a:r>
            <a:r>
              <a:rPr spc="-15" dirty="0"/>
              <a:t> </a:t>
            </a:r>
            <a:r>
              <a:rPr dirty="0"/>
              <a:t>a </a:t>
            </a:r>
            <a:r>
              <a:rPr spc="10" dirty="0"/>
              <a:t>m</a:t>
            </a:r>
            <a:r>
              <a:rPr spc="-5" dirty="0"/>
              <a:t>e</a:t>
            </a:r>
            <a:r>
              <a:rPr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dirty="0"/>
              <a:t>rm</a:t>
            </a:r>
            <a:r>
              <a:rPr spc="-45" dirty="0"/>
              <a:t>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</a:t>
            </a:r>
            <a:r>
              <a:rPr spc="-15" dirty="0"/>
              <a:t> </a:t>
            </a:r>
            <a:r>
              <a:rPr dirty="0"/>
              <a:t>KPMG</a:t>
            </a:r>
            <a:r>
              <a:rPr spc="-20" dirty="0"/>
              <a:t> </a:t>
            </a:r>
            <a:r>
              <a:rPr spc="-5" dirty="0"/>
              <a:t>ne</a:t>
            </a:r>
            <a:r>
              <a:rPr dirty="0"/>
              <a:t>t</a:t>
            </a:r>
            <a:r>
              <a:rPr spc="-20" dirty="0"/>
              <a:t>w</a:t>
            </a:r>
            <a:r>
              <a:rPr spc="-5" dirty="0"/>
              <a:t>o</a:t>
            </a:r>
            <a:r>
              <a:rPr dirty="0"/>
              <a:t>rk 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spc="5" dirty="0"/>
              <a:t>i</a:t>
            </a:r>
            <a:r>
              <a:rPr spc="-5" dirty="0"/>
              <a:t>ndependen</a:t>
            </a:r>
            <a:r>
              <a:rPr dirty="0"/>
              <a:t>t</a:t>
            </a:r>
            <a:r>
              <a:rPr spc="-30" dirty="0"/>
              <a:t> </a:t>
            </a:r>
            <a:r>
              <a:rPr spc="10" dirty="0"/>
              <a:t>m</a:t>
            </a:r>
            <a:r>
              <a:rPr spc="-5" dirty="0"/>
              <a:t>e</a:t>
            </a:r>
            <a:r>
              <a:rPr spc="10" dirty="0"/>
              <a:t>m</a:t>
            </a:r>
            <a:r>
              <a:rPr spc="-5" dirty="0"/>
              <a:t>be</a:t>
            </a:r>
            <a:r>
              <a:rPr dirty="0"/>
              <a:t>r</a:t>
            </a:r>
            <a:r>
              <a:rPr spc="-45" dirty="0"/>
              <a:t> </a:t>
            </a:r>
            <a:r>
              <a:rPr spc="15" dirty="0"/>
              <a:t>f</a:t>
            </a:r>
            <a:r>
              <a:rPr spc="5" dirty="0"/>
              <a:t>i</a:t>
            </a:r>
            <a:r>
              <a:rPr spc="-15" dirty="0"/>
              <a:t>r</a:t>
            </a:r>
            <a:r>
              <a:rPr dirty="0"/>
              <a:t>ms 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15" dirty="0">
                <a:latin typeface="Arial"/>
                <a:cs typeface="Arial"/>
              </a:rPr>
              <a:t>ff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ia</a:t>
            </a:r>
            <a:r>
              <a:rPr spc="-10"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th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dirty="0">
                <a:latin typeface="Arial"/>
                <a:cs typeface="Arial"/>
              </a:rPr>
              <a:t>l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Coope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10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(“KPMG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onal</a:t>
            </a:r>
            <a:r>
              <a:rPr spc="-15" dirty="0">
                <a:latin typeface="Arial"/>
                <a:cs typeface="Arial"/>
              </a:rPr>
              <a:t>”</a:t>
            </a:r>
            <a:r>
              <a:rPr dirty="0">
                <a:latin typeface="Arial"/>
                <a:cs typeface="Arial"/>
              </a:rPr>
              <a:t>),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</a:t>
            </a:r>
            <a:r>
              <a:rPr spc="-20" dirty="0">
                <a:latin typeface="Arial"/>
                <a:cs typeface="Arial"/>
              </a:rPr>
              <a:t>w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s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en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ty.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l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gh</a:t>
            </a:r>
            <a:r>
              <a:rPr dirty="0">
                <a:latin typeface="Arial"/>
                <a:cs typeface="Arial"/>
              </a:rPr>
              <a:t>ts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-15" dirty="0">
                <a:latin typeface="Arial"/>
                <a:cs typeface="Arial"/>
              </a:rPr>
              <a:t>s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20" dirty="0">
                <a:latin typeface="Arial"/>
                <a:cs typeface="Arial"/>
              </a:rPr>
              <a:t>v</a:t>
            </a:r>
            <a:r>
              <a:rPr spc="-5" dirty="0">
                <a:latin typeface="Arial"/>
                <a:cs typeface="Arial"/>
              </a:rPr>
              <a:t>ed</a:t>
            </a:r>
            <a:r>
              <a:rPr dirty="0"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e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5" dirty="0">
                <a:latin typeface="Arial"/>
                <a:cs typeface="Arial"/>
              </a:rPr>
              <a:t> na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og</a:t>
            </a:r>
            <a:r>
              <a:rPr dirty="0">
                <a:latin typeface="Arial"/>
                <a:cs typeface="Arial"/>
              </a:rPr>
              <a:t>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an</a:t>
            </a:r>
            <a:r>
              <a:rPr dirty="0">
                <a:latin typeface="Arial"/>
                <a:cs typeface="Arial"/>
              </a:rPr>
              <a:t>d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“c</a:t>
            </a:r>
            <a:r>
              <a:rPr spc="-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tt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h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oug</a:t>
            </a:r>
            <a:r>
              <a:rPr dirty="0">
                <a:latin typeface="Arial"/>
                <a:cs typeface="Arial"/>
              </a:rPr>
              <a:t>h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</a:t>
            </a:r>
            <a:r>
              <a:rPr spc="-5" dirty="0">
                <a:latin typeface="Arial"/>
                <a:cs typeface="Arial"/>
              </a:rPr>
              <a:t>o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p</a:t>
            </a:r>
            <a:r>
              <a:rPr spc="5" dirty="0">
                <a:latin typeface="Arial"/>
                <a:cs typeface="Arial"/>
              </a:rPr>
              <a:t>l</a:t>
            </a:r>
            <a:r>
              <a:rPr spc="-5" dirty="0">
                <a:latin typeface="Arial"/>
                <a:cs typeface="Arial"/>
              </a:rPr>
              <a:t>e</a:t>
            </a:r>
            <a:r>
              <a:rPr spc="10" dirty="0">
                <a:latin typeface="Arial"/>
                <a:cs typeface="Arial"/>
              </a:rPr>
              <a:t>x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-10" dirty="0">
                <a:latin typeface="Arial"/>
                <a:cs typeface="Arial"/>
              </a:rPr>
              <a:t>t</a:t>
            </a:r>
            <a:r>
              <a:rPr dirty="0">
                <a:latin typeface="Arial"/>
                <a:cs typeface="Arial"/>
              </a:rPr>
              <a:t>y”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re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eg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15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d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tr</a:t>
            </a:r>
            <a:r>
              <a:rPr spc="-5" dirty="0">
                <a:latin typeface="Arial"/>
                <a:cs typeface="Arial"/>
              </a:rPr>
              <a:t>ade</a:t>
            </a:r>
            <a:r>
              <a:rPr spc="10" dirty="0">
                <a:latin typeface="Arial"/>
                <a:cs typeface="Arial"/>
              </a:rPr>
              <a:t>m</a:t>
            </a:r>
            <a:r>
              <a:rPr spc="-5" dirty="0">
                <a:latin typeface="Arial"/>
                <a:cs typeface="Arial"/>
              </a:rPr>
              <a:t>a</a:t>
            </a:r>
            <a:r>
              <a:rPr spc="-15" dirty="0">
                <a:latin typeface="Arial"/>
                <a:cs typeface="Arial"/>
              </a:rPr>
              <a:t>r</a:t>
            </a:r>
            <a:r>
              <a:rPr dirty="0">
                <a:latin typeface="Arial"/>
                <a:cs typeface="Arial"/>
              </a:rPr>
              <a:t>ks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f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KPMG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t</a:t>
            </a:r>
            <a:r>
              <a:rPr spc="-5" dirty="0">
                <a:latin typeface="Arial"/>
                <a:cs typeface="Arial"/>
              </a:rPr>
              <a:t>e</a:t>
            </a:r>
            <a:r>
              <a:rPr dirty="0">
                <a:latin typeface="Arial"/>
                <a:cs typeface="Arial"/>
              </a:rPr>
              <a:t>r</a:t>
            </a:r>
            <a:r>
              <a:rPr spc="-5" dirty="0">
                <a:latin typeface="Arial"/>
                <a:cs typeface="Arial"/>
              </a:rPr>
              <a:t>na</a:t>
            </a:r>
            <a:r>
              <a:rPr dirty="0">
                <a:latin typeface="Arial"/>
                <a:cs typeface="Arial"/>
              </a:rPr>
              <a:t>t</a:t>
            </a:r>
            <a:r>
              <a:rPr spc="5" dirty="0">
                <a:latin typeface="Arial"/>
                <a:cs typeface="Arial"/>
              </a:rPr>
              <a:t>i</a:t>
            </a:r>
            <a:r>
              <a:rPr spc="-5" dirty="0">
                <a:latin typeface="Arial"/>
                <a:cs typeface="Arial"/>
              </a:rPr>
              <a:t>ona</a:t>
            </a:r>
            <a:r>
              <a:rPr spc="5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449314" y="9498014"/>
            <a:ext cx="8953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00338D"/>
                </a:solidFill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2"/>
          <p:cNvSpPr txBox="1"/>
          <p:nvPr/>
        </p:nvSpPr>
        <p:spPr>
          <a:xfrm>
            <a:off x="332359" y="1676400"/>
            <a:ext cx="6191250" cy="169277"/>
          </a:xfrm>
          <a:prstGeom prst="rect">
            <a:avLst/>
          </a:prstGeom>
          <a:solidFill>
            <a:srgbClr val="DCDDDD"/>
          </a:solidFill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lang="en-ZA" sz="1100" b="1" dirty="0">
                <a:latin typeface="Arial"/>
                <a:cs typeface="Arial"/>
              </a:rPr>
              <a:t>4.1: </a:t>
            </a:r>
            <a:r>
              <a:rPr lang="en-US" sz="1100" b="1" dirty="0">
                <a:latin typeface="Arial"/>
                <a:cs typeface="Arial"/>
              </a:rPr>
              <a:t>Inconsistent and Unreasonable Exchange rates </a:t>
            </a:r>
            <a:r>
              <a:rPr lang="en-ZA" sz="1100" b="1" dirty="0">
                <a:latin typeface="Arial"/>
                <a:cs typeface="Arial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graphicFrame>
        <p:nvGraphicFramePr>
          <p:cNvPr id="8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47801"/>
              </p:ext>
            </p:extLst>
          </p:nvPr>
        </p:nvGraphicFramePr>
        <p:xfrm>
          <a:off x="265165" y="2209800"/>
          <a:ext cx="6196076" cy="3530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53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Grading: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deficiency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635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Risk: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r>
                        <a:rPr lang="en-ZA" sz="1000" dirty="0">
                          <a:latin typeface="Times New Roman"/>
                          <a:cs typeface="Times New Roman"/>
                        </a:rPr>
                        <a:t>We</a:t>
                      </a:r>
                      <a:r>
                        <a:rPr lang="en-ZA" sz="1000" baseline="0" dirty="0">
                          <a:latin typeface="Times New Roman"/>
                          <a:cs typeface="Times New Roman"/>
                        </a:rPr>
                        <a:t> noted that the exchange rates used by management are reasonable as noted below. </a:t>
                      </a: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endParaRPr lang="en-ZA" sz="1000" baseline="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endParaRPr lang="en-ZA" sz="1000" baseline="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endParaRPr lang="en-ZA" sz="1000" baseline="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endParaRPr lang="en-ZA" sz="1000" baseline="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endParaRPr lang="en-ZA" sz="1000" baseline="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r>
                        <a:rPr lang="en-US" sz="1000" baseline="0" dirty="0">
                          <a:latin typeface="Times New Roman"/>
                          <a:cs typeface="Times New Roman"/>
                        </a:rPr>
                        <a:t>There is a risk that some expenses and income can be overstated or understated. </a:t>
                      </a:r>
                      <a:endParaRPr lang="en-ZA" sz="1000" baseline="0" dirty="0">
                        <a:latin typeface="Times New Roman"/>
                        <a:cs typeface="Times New Roman"/>
                      </a:endParaRPr>
                    </a:p>
                    <a:p>
                      <a:pPr marL="39370" marR="80645">
                        <a:lnSpc>
                          <a:spcPct val="1235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C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1">
                <a:tc>
                  <a:txBody>
                    <a:bodyPr/>
                    <a:lstStyle/>
                    <a:p>
                      <a:pPr marL="39370" algn="just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Rec</a:t>
                      </a:r>
                      <a:r>
                        <a:rPr sz="10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000" b="1" spc="-15" dirty="0">
                          <a:latin typeface="Times New Roman"/>
                          <a:cs typeface="Times New Roman"/>
                        </a:rPr>
                        <a:t>mm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endation: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39370" marR="32384" algn="just">
                        <a:lnSpc>
                          <a:spcPct val="114999"/>
                        </a:lnSpc>
                        <a:spcBef>
                          <a:spcPts val="200"/>
                        </a:spcBef>
                      </a:pPr>
                      <a:r>
                        <a:rPr lang="en-US" sz="1000" dirty="0">
                          <a:latin typeface="Times New Roman"/>
                          <a:cs typeface="Times New Roman"/>
                        </a:rPr>
                        <a:t>We recommend that management should use applicable</a:t>
                      </a:r>
                      <a:r>
                        <a:rPr lang="en-US" sz="1000" baseline="0" dirty="0">
                          <a:latin typeface="Times New Roman"/>
                          <a:cs typeface="Times New Roman"/>
                        </a:rPr>
                        <a:t> at the time of translating foreign currency transaction.</a:t>
                      </a:r>
                      <a:r>
                        <a:rPr lang="en-US" sz="1000" dirty="0">
                          <a:latin typeface="Times New Roman"/>
                          <a:cs typeface="Times New Roman"/>
                        </a:rPr>
                        <a:t> </a:t>
                      </a: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4549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</a:pPr>
                      <a:r>
                        <a:rPr lang="en-US" sz="1000" b="1" spc="1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lang="en-US" sz="10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lang="en-US" sz="1000" b="1" dirty="0">
                          <a:latin typeface="Times New Roman"/>
                          <a:cs typeface="Times New Roman"/>
                        </a:rPr>
                        <a:t>na</a:t>
                      </a:r>
                      <a:r>
                        <a:rPr lang="en-US" sz="1000" b="1" spc="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lang="en-US" sz="10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000" b="1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lang="en-US" sz="1000" b="1" dirty="0">
                          <a:latin typeface="Times New Roman"/>
                          <a:cs typeface="Times New Roman"/>
                        </a:rPr>
                        <a:t>ent</a:t>
                      </a:r>
                      <a:r>
                        <a:rPr lang="en-US" sz="10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000" b="1" dirty="0">
                          <a:latin typeface="Times New Roman"/>
                          <a:cs typeface="Times New Roman"/>
                        </a:rPr>
                        <a:t>re</a:t>
                      </a:r>
                      <a:r>
                        <a:rPr lang="en-US" sz="10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lang="en-US" sz="1000" b="1" dirty="0">
                          <a:latin typeface="Times New Roman"/>
                          <a:cs typeface="Times New Roman"/>
                        </a:rPr>
                        <a:t>pon</a:t>
                      </a:r>
                      <a:r>
                        <a:rPr lang="en-US" sz="1000" b="1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lang="en-US" sz="1000" b="1" spc="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sz="1000" b="1" dirty="0">
                          <a:latin typeface="Times New Roman"/>
                          <a:cs typeface="Times New Roman"/>
                        </a:rPr>
                        <a:t>:</a:t>
                      </a:r>
                      <a:endParaRPr lang="en-US" sz="1000" dirty="0">
                        <a:latin typeface="Times New Roman"/>
                        <a:cs typeface="Times New Roman"/>
                      </a:endParaRPr>
                    </a:p>
                    <a:p>
                      <a:pPr marL="39370" algn="just"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16209"/>
              </p:ext>
            </p:extLst>
          </p:nvPr>
        </p:nvGraphicFramePr>
        <p:xfrm>
          <a:off x="609600" y="2832929"/>
          <a:ext cx="5181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440">
                <a:tc>
                  <a:txBody>
                    <a:bodyPr/>
                    <a:lstStyle/>
                    <a:p>
                      <a:r>
                        <a:rPr lang="en-ZA" sz="1000" dirty="0"/>
                        <a:t>Account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Management</a:t>
                      </a:r>
                      <a:r>
                        <a:rPr lang="en-ZA" sz="1000" baseline="0" dirty="0"/>
                        <a:t> rates </a:t>
                      </a:r>
                      <a:endParaRPr lang="en-ZA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Independent</a:t>
                      </a:r>
                      <a:r>
                        <a:rPr lang="en-ZA" sz="1000" baseline="0" dirty="0"/>
                        <a:t> rates </a:t>
                      </a:r>
                      <a:endParaRPr lang="en-ZA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Parentage</a:t>
                      </a:r>
                      <a:r>
                        <a:rPr lang="en-ZA" sz="1000" baseline="0" dirty="0"/>
                        <a:t> difference</a:t>
                      </a:r>
                      <a:endParaRPr lang="en-ZA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r>
                        <a:rPr lang="en-ZA" sz="1000" dirty="0"/>
                        <a:t>SCB 4.2 BARCLAYS ZMW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 17.26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10.02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r>
                        <a:rPr lang="en-ZA" sz="1000" dirty="0"/>
                        <a:t>SCB 3 BARCLAYS ZMW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 11.54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10.02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000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218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3" y="0"/>
            <a:ext cx="4853940" cy="4953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8600" y="304800"/>
            <a:ext cx="1828800" cy="1447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609600" y="7772400"/>
            <a:ext cx="3200400" cy="13439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©   </a:t>
            </a:r>
            <a:r>
              <a:rPr sz="105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ZA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105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KPMG  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Chartered   </a:t>
            </a:r>
            <a:r>
              <a:rPr sz="105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Accountants,  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  </a:t>
            </a:r>
            <a:r>
              <a:rPr sz="10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Zambian Partne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sz="10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rm 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sz="105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sz="10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ork </a:t>
            </a:r>
            <a:r>
              <a:rPr sz="10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ind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   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    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   </a:t>
            </a:r>
            <a:r>
              <a:rPr sz="105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ffi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    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ith    </a:t>
            </a:r>
            <a:r>
              <a:rPr sz="105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Inter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sz="105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(“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nal”), </a:t>
            </a:r>
            <a:r>
              <a:rPr sz="105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105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ent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700" marR="37465" algn="just">
              <a:lnSpc>
                <a:spcPct val="100000"/>
              </a:lnSpc>
              <a:spcBef>
                <a:spcPts val="395"/>
              </a:spcBef>
            </a:pP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e,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utti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05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ugh</a:t>
            </a:r>
            <a:r>
              <a:rPr sz="10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sz="105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reg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   </a:t>
            </a:r>
            <a:r>
              <a:rPr sz="105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05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   </a:t>
            </a:r>
            <a:r>
              <a:rPr sz="105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  </a:t>
            </a:r>
            <a:r>
              <a:rPr sz="1050" spc="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   </a:t>
            </a:r>
            <a:r>
              <a:rPr sz="105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   </a:t>
            </a:r>
            <a:r>
              <a:rPr sz="105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</a:t>
            </a:r>
            <a:r>
              <a:rPr sz="105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 Internat</a:t>
            </a:r>
            <a:r>
              <a:rPr sz="105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ona</a:t>
            </a:r>
            <a:r>
              <a:rPr sz="105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DV_TOP" val="747,124"/>
  <p:tag name="ADV_LEFT" val="25,25598"/>
  <p:tag name="ADV_HEIGHT" val="22,04992"/>
  <p:tag name="ADV_WIDTH" val="296,7"/>
  <p:tag name="ADV_COPYRIGHT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B9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1537</Words>
  <Application>Microsoft Office PowerPoint</Application>
  <PresentationFormat>A4 Paper (210x297 mm)</PresentationFormat>
  <Paragraphs>153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KPMG Extralight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letter template_Portrait (Recommended for efficiency)</dc:title>
  <dc:subject>Management Letter</dc:subject>
  <dc:creator>DPP Assurance</dc:creator>
  <cp:lastModifiedBy>Thandiwe Lungu</cp:lastModifiedBy>
  <cp:revision>46</cp:revision>
  <cp:lastPrinted>2018-06-27T19:14:16Z</cp:lastPrinted>
  <dcterms:created xsi:type="dcterms:W3CDTF">2018-06-26T10:21:11Z</dcterms:created>
  <dcterms:modified xsi:type="dcterms:W3CDTF">2018-07-09T08:29:34Z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2017-06-29T00:00:00Z</vt:filetime>
  </property>
  <property fmtid="{D5CDD505-2E9C-101B-9397-08002B2CF9AE}" pid="3" name="LastSaved">
    <vt:filetime>2018-06-26T00:00:00Z</vt:filetime>
  </property>
  <property fmtid="{D5CDD505-2E9C-101B-9397-08002B2CF9AE}" pid="4" name="EngagementID">
    <vt:lpwstr>6fd9d0c1-7373-4d53-aa9b-0bb98d458a45</vt:lpwstr>
  </property>
  <property fmtid="{D5CDD505-2E9C-101B-9397-08002B2CF9AE}" pid="5" name="LibraryID">
    <vt:lpwstr>Audit Files</vt:lpwstr>
  </property>
  <property fmtid="{D5CDD505-2E9C-101B-9397-08002B2CF9AE}" pid="6" name="DocumentID">
    <vt:lpwstr>0B898E51-7BF1-4154-8904-98B926999C23</vt:lpwstr>
  </property>
  <property fmtid="{D5CDD505-2E9C-101B-9397-08002B2CF9AE}" pid="7" name="ComponentID">
    <vt:lpwstr>6DF89D89-4EBC-49DF-9525-F625C437980B</vt:lpwstr>
  </property>
  <property fmtid="{D5CDD505-2E9C-101B-9397-08002B2CF9AE}" pid="8" name="ComponentName">
    <vt:lpwstr>Statistical Capacity Building (SCB) 2017</vt:lpwstr>
  </property>
  <property fmtid="{D5CDD505-2E9C-101B-9397-08002B2CF9AE}" pid="9" name="Locale">
    <vt:lpwstr>en</vt:lpwstr>
  </property>
  <property fmtid="{D5CDD505-2E9C-101B-9397-08002B2CF9AE}" pid="10" name="FilePath">
    <vt:lpwstr>C:\ProgramData\eAudIT\DM\6fd9d0c1-7373-4d53-aa9b-0bb98d458a45\ReadOnlyDocs\\4.6.0010Management Letter.pptx</vt:lpwstr>
  </property>
  <property fmtid="{D5CDD505-2E9C-101B-9397-08002B2CF9AE}" pid="11" name="SiteType">
    <vt:lpwstr>Engagement2017</vt:lpwstr>
  </property>
  <property fmtid="{D5CDD505-2E9C-101B-9397-08002B2CF9AE}" pid="12" name="ResourceDBName">
    <vt:lpwstr>eAudITAppDB2017_SEV1</vt:lpwstr>
  </property>
  <property fmtid="{D5CDD505-2E9C-101B-9397-08002B2CF9AE}" pid="13" name="Product">
    <vt:lpwstr>eAudIT2017</vt:lpwstr>
  </property>
  <property fmtid="{D5CDD505-2E9C-101B-9397-08002B2CF9AE}" pid="14" name="Version">
    <vt:lpwstr>V1</vt:lpwstr>
  </property>
  <property fmtid="{D5CDD505-2E9C-101B-9397-08002B2CF9AE}" pid="15" name="IsMembershipServiceImplemented">
    <vt:lpwstr>False</vt:lpwstr>
  </property>
  <property fmtid="{D5CDD505-2E9C-101B-9397-08002B2CF9AE}" pid="16" name="OnLine">
    <vt:lpwstr>False</vt:lpwstr>
  </property>
  <property fmtid="{D5CDD505-2E9C-101B-9397-08002B2CF9AE}" pid="17" name="SiteSource">
    <vt:lpwstr>Workgroup</vt:lpwstr>
  </property>
  <property fmtid="{D5CDD505-2E9C-101B-9397-08002B2CF9AE}" pid="18" name="RestrictedRibbons">
    <vt:lpwstr>AI-T|CT-T</vt:lpwstr>
  </property>
</Properties>
</file>